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1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3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4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6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7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8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0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21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3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24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5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2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27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28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29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0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31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32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33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34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35.xml" ContentType="application/vnd.openxmlformats-officedocument.theme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36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37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38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3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11" r:id="rId5"/>
    <p:sldMasterId id="2147483728" r:id="rId6"/>
    <p:sldMasterId id="2147483745" r:id="rId7"/>
    <p:sldMasterId id="2147483762" r:id="rId8"/>
    <p:sldMasterId id="2147483779" r:id="rId9"/>
    <p:sldMasterId id="2147483796" r:id="rId10"/>
    <p:sldMasterId id="2147483813" r:id="rId11"/>
    <p:sldMasterId id="2147483830" r:id="rId12"/>
    <p:sldMasterId id="2147483847" r:id="rId13"/>
    <p:sldMasterId id="2147483864" r:id="rId14"/>
    <p:sldMasterId id="2147483881" r:id="rId15"/>
    <p:sldMasterId id="2147483898" r:id="rId16"/>
    <p:sldMasterId id="2147483915" r:id="rId17"/>
    <p:sldMasterId id="2147483932" r:id="rId18"/>
    <p:sldMasterId id="2147483949" r:id="rId19"/>
    <p:sldMasterId id="2147483966" r:id="rId20"/>
    <p:sldMasterId id="2147483983" r:id="rId21"/>
    <p:sldMasterId id="2147484000" r:id="rId22"/>
    <p:sldMasterId id="2147484014" r:id="rId23"/>
    <p:sldMasterId id="2147484028" r:id="rId24"/>
    <p:sldMasterId id="2147484042" r:id="rId25"/>
    <p:sldMasterId id="2147484056" r:id="rId26"/>
    <p:sldMasterId id="2147484070" r:id="rId27"/>
    <p:sldMasterId id="2147484084" r:id="rId28"/>
    <p:sldMasterId id="2147484098" r:id="rId29"/>
    <p:sldMasterId id="2147484112" r:id="rId30"/>
    <p:sldMasterId id="2147484126" r:id="rId31"/>
    <p:sldMasterId id="2147484140" r:id="rId32"/>
    <p:sldMasterId id="2147484154" r:id="rId33"/>
    <p:sldMasterId id="2147484168" r:id="rId34"/>
    <p:sldMasterId id="2147484182" r:id="rId35"/>
    <p:sldMasterId id="2147484194" r:id="rId36"/>
    <p:sldMasterId id="2147484206" r:id="rId37"/>
    <p:sldMasterId id="2147484218" r:id="rId38"/>
    <p:sldMasterId id="2147484230" r:id="rId39"/>
  </p:sldMasterIdLst>
  <p:sldIdLst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305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256" r:id="rId78"/>
    <p:sldId id="257" r:id="rId79"/>
    <p:sldId id="258" r:id="rId80"/>
    <p:sldId id="259" r:id="rId81"/>
    <p:sldId id="260" r:id="rId82"/>
    <p:sldId id="261" r:id="rId83"/>
    <p:sldId id="262" r:id="rId84"/>
    <p:sldId id="263" r:id="rId85"/>
    <p:sldId id="264" r:id="rId86"/>
    <p:sldId id="265" r:id="rId87"/>
    <p:sldId id="266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76" Type="http://schemas.openxmlformats.org/officeDocument/2006/relationships/slide" Target="slides/slide37.xml"/><Relationship Id="rId84" Type="http://schemas.openxmlformats.org/officeDocument/2006/relationships/slide" Target="slides/slide45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74" Type="http://schemas.openxmlformats.org/officeDocument/2006/relationships/slide" Target="slides/slide35.xml"/><Relationship Id="rId79" Type="http://schemas.openxmlformats.org/officeDocument/2006/relationships/slide" Target="slides/slide40.xml"/><Relationship Id="rId87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slide" Target="slides/slide43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slide" Target="slides/slide41.xml"/><Relationship Id="rId85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slide" Target="slides/slide44.xml"/><Relationship Id="rId88" Type="http://schemas.openxmlformats.org/officeDocument/2006/relationships/slide" Target="slides/slide49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slide" Target="slides/slide42.xml"/><Relationship Id="rId86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/Relationships>
</file>

<file path=ppt/slideLayouts/_rels/slideLayout50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5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5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7.xml"/></Relationships>
</file>

<file path=ppt/slideLayouts/_rels/slideLayout5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8.xml"/></Relationships>
</file>

<file path=ppt/slideLayouts/_rels/slideLayout5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5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5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858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003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3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427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00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6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98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250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833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48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6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76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39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50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528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82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733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76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505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48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467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717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35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914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619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251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725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607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07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283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88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4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737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948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978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287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476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94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181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26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895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129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4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2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3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08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125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0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537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959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1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081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58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19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423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012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168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262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95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36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92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991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91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78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74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607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450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0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65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92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190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449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85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3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916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98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12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629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893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951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07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88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909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750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7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217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379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19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46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42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427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876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579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509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416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59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40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51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888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209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10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14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83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42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83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3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2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11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87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46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64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239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24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24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2678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8878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1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8302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894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61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773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40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248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393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99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34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92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1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90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7994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01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65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21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77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709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438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5660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742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84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352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07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94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65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301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9725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531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5784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16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256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908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6481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6597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647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217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034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7981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436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7471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9847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8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72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217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320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244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470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792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2880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400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879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7253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1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050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1953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8787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0611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1635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76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50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3905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384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082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5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1767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189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7822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612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941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9124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6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9478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7562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2566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24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748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92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795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837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170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7792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6827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596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305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597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2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734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510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081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062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682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740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4267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47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1207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64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48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2829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73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9241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101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4184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7830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0620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6711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177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45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33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323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5605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05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608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062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8634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454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624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4884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098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14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308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740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364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4732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8821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916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561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9459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949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483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45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905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285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534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8347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809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9712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721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346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855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6489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9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6185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179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5072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4617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845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6916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626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337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43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887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9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726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642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8056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1051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9434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8855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64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609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8573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728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6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308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550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633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4926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0042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4300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119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234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282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503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1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974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1204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6980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8053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6117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68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5672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34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6946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5834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58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8409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0514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5163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2517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7979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8338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817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8023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6036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130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37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058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0705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9409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085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1454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459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352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71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509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235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8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4811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0777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2006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640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8280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6203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6046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848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612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5436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5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4427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7754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8154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083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0580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1214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023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1952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1933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215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26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087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88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956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8954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4463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7029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535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874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3321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489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9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606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3910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0830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2261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2792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627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170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344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3298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780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3991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712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1271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7780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6141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2234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748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485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0594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07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3365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265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0086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99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096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872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1484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29910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1707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4508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19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6112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6375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636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242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466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0526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646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618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1330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257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87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4391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6122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6974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7912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2743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244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3193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4410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0449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8170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4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695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924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5353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8400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1934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4333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4596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3551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479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55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B5BCB-849D-4C36-A998-F022F8FEE9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4640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D07C-A791-4D3D-95A2-BB3CCFFE03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9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738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44FC-07BC-4A01-8814-082F677298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019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43D8-F21D-41D6-A01C-7062673756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0258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C2A0-526C-486C-9F4A-424CBA4A1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289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D44E-F752-4C84-816B-D22029B004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582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008-DE1E-4EBA-8A44-538F147E8A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405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0897-A26A-4181-8D1F-FF1D3C2CA5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5877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BD5-515B-43B9-9159-329086AC9D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4510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EBCD-2ED3-4367-AF4A-342B370D68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554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DE52-8E58-4FD0-94FF-8C28101D33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047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F99E-93C9-4739-B5EB-EA4693E09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5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96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519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533-6D91-473E-815D-DCCB35F707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27287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755576" y="692696"/>
            <a:ext cx="7632848" cy="54006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1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28183" y="4007458"/>
            <a:ext cx="2555431" cy="256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332656"/>
            <a:ext cx="2880320" cy="28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418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32213"/>
      </p:ext>
    </p:extLst>
  </p:cSld>
  <p:clrMapOvr>
    <a:masterClrMapping/>
  </p:clrMapOvr>
  <p:transition>
    <p:wheel spokes="3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33092"/>
      </p:ext>
    </p:extLst>
  </p:cSld>
  <p:clrMapOvr>
    <a:masterClrMapping/>
  </p:clrMapOvr>
  <p:transition>
    <p:wheel spokes="3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1913"/>
      </p:ext>
    </p:extLst>
  </p:cSld>
  <p:clrMapOvr>
    <a:masterClrMapping/>
  </p:clrMapOvr>
  <p:transition>
    <p:wheel spokes="3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66849" y="2682838"/>
            <a:ext cx="6480720" cy="149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65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9054"/>
      </p:ext>
    </p:extLst>
  </p:cSld>
  <p:clrMapOvr>
    <a:masterClrMapping/>
  </p:clrMapOvr>
  <p:transition>
    <p:wheel spokes="3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0190"/>
      </p:ext>
    </p:extLst>
  </p:cSld>
  <p:clrMapOvr>
    <a:masterClrMapping/>
  </p:clrMapOvr>
  <p:transition>
    <p:wheel spokes="3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7630"/>
      </p:ext>
    </p:extLst>
  </p:cSld>
  <p:clrMapOvr>
    <a:masterClrMapping/>
  </p:clrMapOvr>
  <p:transition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7574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62654"/>
      </p:ext>
    </p:extLst>
  </p:cSld>
  <p:clrMapOvr>
    <a:masterClrMapping/>
  </p:clrMapOvr>
  <p:transition>
    <p:wheel spokes="3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0792"/>
      </p:ext>
    </p:extLst>
  </p:cSld>
  <p:clrMapOvr>
    <a:masterClrMapping/>
  </p:clrMapOvr>
  <p:transition>
    <p:wheel spokes="3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755576" y="692696"/>
            <a:ext cx="7632848" cy="54006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4778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28183" y="4007458"/>
            <a:ext cx="2555431" cy="256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332656"/>
            <a:ext cx="2880320" cy="28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13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13468"/>
      </p:ext>
    </p:extLst>
  </p:cSld>
  <p:clrMapOvr>
    <a:masterClrMapping/>
  </p:clrMapOvr>
  <p:transition>
    <p:wheel spokes="3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6077"/>
      </p:ext>
    </p:extLst>
  </p:cSld>
  <p:clrMapOvr>
    <a:masterClrMapping/>
  </p:clrMapOvr>
  <p:transition>
    <p:wheel spokes="3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5243"/>
      </p:ext>
    </p:extLst>
  </p:cSld>
  <p:clrMapOvr>
    <a:masterClrMapping/>
  </p:clrMapOvr>
  <p:transition>
    <p:wheel spokes="3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66849" y="2682838"/>
            <a:ext cx="6480720" cy="149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029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3561"/>
      </p:ext>
    </p:extLst>
  </p:cSld>
  <p:clrMapOvr>
    <a:masterClrMapping/>
  </p:clrMapOvr>
  <p:transition>
    <p:wheel spokes="3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0966"/>
      </p:ext>
    </p:extLst>
  </p:cSld>
  <p:clrMapOvr>
    <a:masterClrMapping/>
  </p:clrMapOvr>
  <p:transition>
    <p:wheel spokes="3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5093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84119"/>
      </p:ext>
    </p:extLst>
  </p:cSld>
  <p:clrMapOvr>
    <a:masterClrMapping/>
  </p:clrMapOvr>
  <p:transition>
    <p:wheel spokes="3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8316"/>
      </p:ext>
    </p:extLst>
  </p:cSld>
  <p:clrMapOvr>
    <a:masterClrMapping/>
  </p:clrMapOvr>
  <p:transition>
    <p:wheel spokes="3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29472"/>
      </p:ext>
    </p:extLst>
  </p:cSld>
  <p:clrMapOvr>
    <a:masterClrMapping/>
  </p:clrMapOvr>
  <p:transition>
    <p:wheel spokes="3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755576" y="692696"/>
            <a:ext cx="7632848" cy="54006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200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28183" y="4007458"/>
            <a:ext cx="2555431" cy="256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332656"/>
            <a:ext cx="2880320" cy="28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77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1034"/>
      </p:ext>
    </p:extLst>
  </p:cSld>
  <p:clrMapOvr>
    <a:masterClrMapping/>
  </p:clrMapOvr>
  <p:transition>
    <p:wheel spokes="3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94"/>
      </p:ext>
    </p:extLst>
  </p:cSld>
  <p:clrMapOvr>
    <a:masterClrMapping/>
  </p:clrMapOvr>
  <p:transition>
    <p:wheel spokes="3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41323"/>
      </p:ext>
    </p:extLst>
  </p:cSld>
  <p:clrMapOvr>
    <a:masterClrMapping/>
  </p:clrMapOvr>
  <p:transition>
    <p:wheel spokes="3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66849" y="2682838"/>
            <a:ext cx="6480720" cy="149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863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35948"/>
      </p:ext>
    </p:extLst>
  </p:cSld>
  <p:clrMapOvr>
    <a:masterClrMapping/>
  </p:clrMapOvr>
  <p:transition>
    <p:wheel spokes="3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8975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183"/>
      </p:ext>
    </p:extLst>
  </p:cSld>
  <p:clrMapOvr>
    <a:masterClrMapping/>
  </p:clrMapOvr>
  <p:transition>
    <p:wheel spokes="3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09142"/>
      </p:ext>
    </p:extLst>
  </p:cSld>
  <p:clrMapOvr>
    <a:masterClrMapping/>
  </p:clrMapOvr>
  <p:transition>
    <p:wheel spokes="3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1813"/>
      </p:ext>
    </p:extLst>
  </p:cSld>
  <p:clrMapOvr>
    <a:masterClrMapping/>
  </p:clrMapOvr>
  <p:transition>
    <p:wheel spokes="3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31111"/>
      </p:ext>
    </p:extLst>
  </p:cSld>
  <p:clrMapOvr>
    <a:masterClrMapping/>
  </p:clrMapOvr>
  <p:transition>
    <p:wheel spokes="3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755576" y="692696"/>
            <a:ext cx="7632848" cy="54006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195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28183" y="4007458"/>
            <a:ext cx="2555431" cy="256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332656"/>
            <a:ext cx="2880320" cy="28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1461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6629"/>
      </p:ext>
    </p:extLst>
  </p:cSld>
  <p:clrMapOvr>
    <a:masterClrMapping/>
  </p:clrMapOvr>
  <p:transition>
    <p:wheel spokes="3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6206"/>
      </p:ext>
    </p:extLst>
  </p:cSld>
  <p:clrMapOvr>
    <a:masterClrMapping/>
  </p:clrMapOvr>
  <p:transition>
    <p:wheel spokes="3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51298"/>
      </p:ext>
    </p:extLst>
  </p:cSld>
  <p:clrMapOvr>
    <a:masterClrMapping/>
  </p:clrMapOvr>
  <p:transition>
    <p:wheel spokes="3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66849" y="2682838"/>
            <a:ext cx="6480720" cy="149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22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640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21906"/>
      </p:ext>
    </p:extLst>
  </p:cSld>
  <p:clrMapOvr>
    <a:masterClrMapping/>
  </p:clrMapOvr>
  <p:transition>
    <p:wheel spokes="3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528"/>
      </p:ext>
    </p:extLst>
  </p:cSld>
  <p:clrMapOvr>
    <a:masterClrMapping/>
  </p:clrMapOvr>
  <p:transition>
    <p:wheel spokes="3"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88622"/>
      </p:ext>
    </p:extLst>
  </p:cSld>
  <p:clrMapOvr>
    <a:masterClrMapping/>
  </p:clrMapOvr>
  <p:transition>
    <p:wheel spokes="3"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6079"/>
      </p:ext>
    </p:extLst>
  </p:cSld>
  <p:clrMapOvr>
    <a:masterClrMapping/>
  </p:clrMapOvr>
  <p:transition>
    <p:wheel spokes="3"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4795"/>
      </p:ext>
    </p:extLst>
  </p:cSld>
  <p:clrMapOvr>
    <a:masterClrMapping/>
  </p:clrMapOvr>
  <p:transition>
    <p:wheel spokes="3"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755576" y="692696"/>
            <a:ext cx="7632848" cy="54006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61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28183" y="4007458"/>
            <a:ext cx="2555431" cy="2562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332656"/>
            <a:ext cx="2880320" cy="2888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171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89961"/>
      </p:ext>
    </p:extLst>
  </p:cSld>
  <p:clrMapOvr>
    <a:masterClrMapping/>
  </p:clrMapOvr>
  <p:transition>
    <p:wheel spokes="3"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995"/>
      </p:ext>
    </p:extLst>
  </p:cSld>
  <p:clrMapOvr>
    <a:masterClrMapping/>
  </p:clrMapOvr>
  <p:transition>
    <p:wheel spokes="3"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9848"/>
      </p:ext>
    </p:extLst>
  </p:cSld>
  <p:clrMapOvr>
    <a:masterClrMapping/>
  </p:clrMapOvr>
  <p:transition>
    <p:wheel spokes="3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5428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66849" y="2682838"/>
            <a:ext cx="6480720" cy="149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3160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38020"/>
      </p:ext>
    </p:extLst>
  </p:cSld>
  <p:clrMapOvr>
    <a:masterClrMapping/>
  </p:clrMapOvr>
  <p:transition>
    <p:wheel spokes="3"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84736"/>
      </p:ext>
    </p:extLst>
  </p:cSld>
  <p:clrMapOvr>
    <a:masterClrMapping/>
  </p:clrMapOvr>
  <p:transition>
    <p:wheel spokes="3"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35716"/>
      </p:ext>
    </p:extLst>
  </p:cSld>
  <p:clrMapOvr>
    <a:masterClrMapping/>
  </p:clrMapOvr>
  <p:transition>
    <p:wheel spokes="3"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20691"/>
      </p:ext>
    </p:extLst>
  </p:cSld>
  <p:clrMapOvr>
    <a:masterClrMapping/>
  </p:clrMapOvr>
  <p:transition>
    <p:wheel spokes="3"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03734"/>
      </p:ext>
    </p:extLst>
  </p:cSld>
  <p:clrMapOvr>
    <a:masterClrMapping/>
  </p:clrMapOvr>
  <p:transition>
    <p:wheel spokes="3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1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92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67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35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59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67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26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1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24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55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6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89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4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39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37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3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32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73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4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84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52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45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141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4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232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44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84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865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54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EA10-7602-4545-9C28-3E339BDEB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50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EC1C-11EC-48DD-9604-B4D829B2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1DF-18FC-419A-A913-0A2CF5E8A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080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FED-48C4-4A96-80F9-05AA33D60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42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2691-ABE0-472F-A435-BE944E831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65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A0F-E36F-4FBE-A7F1-A81FCC2424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12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3AB0-010A-4459-BE03-60247CC0D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89B9-4118-45BE-918B-F7414DA662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9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D414-AC73-4ED4-A21C-14755FDD9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45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B4E1-BCED-42FF-900D-7CB0B88B6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84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F56F-F11D-4B48-999D-54D6F872E1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826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BCC-538E-4C35-9C98-4D02016E7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489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3A8C-654E-482D-9F11-E975004FD2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704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9ADE-3781-4B1A-87CE-8F0C3B17D3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75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0158-505D-4FF6-94BE-A47962C5E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675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4829-9739-48CD-B1D1-A8A860D0C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17.xml"/><Relationship Id="rId16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slideLayout" Target="../slideLayouts/slideLayout435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4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9.xml"/><Relationship Id="rId13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463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slideLayout" Target="../slideLayouts/slideLayout487.xml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slideLayout" Target="../slideLayouts/slideLayout486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Relationship Id="rId14" Type="http://schemas.openxmlformats.org/officeDocument/2006/relationships/image" Target="../media/image2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8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7.xml"/><Relationship Id="rId11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21.xml"/><Relationship Id="rId4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20.xml"/><Relationship Id="rId14" Type="http://schemas.openxmlformats.org/officeDocument/2006/relationships/image" Target="../media/image2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9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527.xml"/><Relationship Id="rId10" Type="http://schemas.openxmlformats.org/officeDocument/2006/relationships/slideLayout" Target="../slideLayouts/slideLayout532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image" Target="../media/image2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Relationship Id="rId14" Type="http://schemas.openxmlformats.org/officeDocument/2006/relationships/image" Target="../media/image2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99AC-BBB2-4174-808B-86AC1A0A1A85}" type="datetimeFigureOut">
              <a:rPr lang="ru-RU" smtClean="0"/>
              <a:t>18.01.2002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22B4-BFC8-4F15-9BD6-DC7D52F2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5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9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7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2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7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98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84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2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9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7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79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44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603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1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1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24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62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8BC0F-5226-4A7F-91BB-2A239CD6656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0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491C-EA8A-4871-8BA3-BA53B10111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18.01.2002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8E55-80B0-451F-9453-BF1551442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9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5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9347-8C59-4EB0-903E-8661E64F5E1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9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8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0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13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24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35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gif"/><Relationship Id="rId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2160587"/>
          </a:xfrm>
        </p:spPr>
        <p:txBody>
          <a:bodyPr/>
          <a:lstStyle/>
          <a:p>
            <a:pPr eaLnBrk="1" hangingPunct="1"/>
            <a:r>
              <a:rPr lang="ru-RU" sz="6000" i="1" smtClean="0">
                <a:solidFill>
                  <a:srgbClr val="000066"/>
                </a:solidFill>
                <a:latin typeface="Book Antiqua" pitchFamily="18" charset="0"/>
              </a:rPr>
              <a:t>Сервировка стола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4221163"/>
            <a:ext cx="403225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  <p:pic>
        <p:nvPicPr>
          <p:cNvPr id="2055" name="Picture 7" descr="blest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04813"/>
            <a:ext cx="2486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4086571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73463"/>
            <a:ext cx="4381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6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365625"/>
            <a:ext cx="8137525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Чтобы не создавать на столе нагромождения посуды, соблюдают последовательность в смене блюд.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Сначала ставят закуски.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Для каждого обедающего ставят большую мелкую тарелку, на неё – закусочную. Слева – пирожковая тарелка с ножом для масла</a:t>
            </a:r>
            <a:r>
              <a:rPr lang="ru-RU" sz="1800" smtClean="0"/>
              <a:t>.</a:t>
            </a:r>
          </a:p>
        </p:txBody>
      </p:sp>
      <p:pic>
        <p:nvPicPr>
          <p:cNvPr id="24583" name="Picture 7" descr="Сервировка стола в каф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60350"/>
            <a:ext cx="6191250" cy="3973513"/>
          </a:xfrm>
        </p:spPr>
      </p:pic>
      <p:pic>
        <p:nvPicPr>
          <p:cNvPr id="24584" name="Picture 8" descr="2473159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734050"/>
            <a:ext cx="10747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9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80"/>
                            </p:stCondLst>
                            <p:childTnLst>
                              <p:par>
                                <p:cTn id="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2708275"/>
            <a:ext cx="4681537" cy="3417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Когда надобность в закусках минует, их убирают со стола вместе с закусочными тарелками и приборами.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Затем переходят к супу. Заправочные супы подают в глубоких тарелках, которые ставят на большие мелкие.</a:t>
            </a:r>
          </a:p>
        </p:txBody>
      </p:sp>
      <p:pic>
        <p:nvPicPr>
          <p:cNvPr id="26631" name="Picture 7" descr="97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622" t="35150" r="4015" b="5858"/>
          <a:stretch>
            <a:fillRect/>
          </a:stretch>
        </p:blipFill>
        <p:spPr>
          <a:xfrm>
            <a:off x="250825" y="4587875"/>
            <a:ext cx="3241675" cy="2044700"/>
          </a:xfrm>
        </p:spPr>
      </p:pic>
      <p:pic>
        <p:nvPicPr>
          <p:cNvPr id="26632" name="Picture 8" descr="97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260350"/>
            <a:ext cx="22272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8__212_66_12999_2_89_ghkmnryz6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4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652963"/>
            <a:ext cx="4038600" cy="147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Если в меню обеда входит прозрачный бульон, его подают в бульонных чашках.</a:t>
            </a:r>
          </a:p>
        </p:txBody>
      </p:sp>
      <p:pic>
        <p:nvPicPr>
          <p:cNvPr id="43015" name="Picture 7" descr="сервиров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404813"/>
            <a:ext cx="4038600" cy="2760662"/>
          </a:xfrm>
        </p:spPr>
      </p:pic>
      <p:pic>
        <p:nvPicPr>
          <p:cNvPr id="43016" name="Picture 8" descr="lines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00438"/>
            <a:ext cx="3810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6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После супа переходят ко вторым блюдам. Для подачи вторых блюд используют мелкие столовые тарелки под вторые горячие блюда.</a:t>
            </a:r>
          </a:p>
        </p:txBody>
      </p:sp>
      <p:pic>
        <p:nvPicPr>
          <p:cNvPr id="28681" name="Picture 9" descr="второе блю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49803" b="36237"/>
          <a:stretch>
            <a:fillRect/>
          </a:stretch>
        </p:blipFill>
        <p:spPr>
          <a:xfrm>
            <a:off x="755650" y="3455988"/>
            <a:ext cx="3024188" cy="2479675"/>
          </a:xfrm>
        </p:spPr>
      </p:pic>
    </p:spTree>
    <p:extLst>
      <p:ext uri="{BB962C8B-B14F-4D97-AF65-F5344CB8AC3E}">
        <p14:creationId xmlns:p14="http://schemas.microsoft.com/office/powerpoint/2010/main" val="10096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4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Десерт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Десерт подают после того, как будет убрана обеденная посуда и стол приведён в порядок.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При подаче десерта каждому обедающему на большую столовую тарелку-подставку ставится десертная мелкая или глубокая тарелка. Если десерт подаётся в креманке, то её можно поставить на десертную тарелку.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 На столе из приборов остался только десертный (нож, вилка и ложка). Могут стоять бокалы для сока или десертного вина.</a:t>
            </a:r>
          </a:p>
        </p:txBody>
      </p:sp>
      <p:pic>
        <p:nvPicPr>
          <p:cNvPr id="30727" name="Picture 7" descr="Сервировка стол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2276475"/>
            <a:ext cx="4178300" cy="4248150"/>
          </a:xfrm>
        </p:spPr>
      </p:pic>
    </p:spTree>
    <p:extLst>
      <p:ext uri="{BB962C8B-B14F-4D97-AF65-F5344CB8AC3E}">
        <p14:creationId xmlns:p14="http://schemas.microsoft.com/office/powerpoint/2010/main" val="32719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6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9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Сервировка стола при подаче чая, кофе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u="sng" smtClean="0">
                <a:solidFill>
                  <a:srgbClr val="000066"/>
                </a:solidFill>
              </a:rPr>
              <a:t>Сервировка стола при подаче чая: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1) молочник, 2) чайная чашка с чайной ложкой на блюдце, 3) десертная или пирожковая тарелка.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u="sng" smtClean="0">
                <a:solidFill>
                  <a:srgbClr val="000066"/>
                </a:solidFill>
              </a:rPr>
              <a:t>Сервировка стола при подаче кофе:</a:t>
            </a:r>
            <a:r>
              <a:rPr lang="ru-RU" sz="200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1) молочник, 2) кофейник, 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3) десертная или пирожковая тарелка,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4) кофейная чашка с кофейной ложкой на блюдце, 5) десертная ложка или вилка.      </a:t>
            </a:r>
          </a:p>
        </p:txBody>
      </p:sp>
      <p:pic>
        <p:nvPicPr>
          <p:cNvPr id="32775" name="Picture 7" descr="97 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951" b="16377"/>
          <a:stretch>
            <a:fillRect/>
          </a:stretch>
        </p:blipFill>
        <p:spPr>
          <a:xfrm>
            <a:off x="5940425" y="1557338"/>
            <a:ext cx="2670175" cy="1655762"/>
          </a:xfrm>
        </p:spPr>
      </p:pic>
      <p:pic>
        <p:nvPicPr>
          <p:cNvPr id="32776" name="Picture 8" descr="97 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5635" t="4578" r="6325" b="12309"/>
          <a:stretch>
            <a:fillRect/>
          </a:stretch>
        </p:blipFill>
        <p:spPr>
          <a:xfrm>
            <a:off x="5508625" y="4292600"/>
            <a:ext cx="3384550" cy="1944688"/>
          </a:xfrm>
        </p:spPr>
      </p:pic>
      <p:pic>
        <p:nvPicPr>
          <p:cNvPr id="32777" name="Picture 9" descr="ram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412875"/>
            <a:ext cx="2879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ram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149725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7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32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2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2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44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6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Ответьте на вопросы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Где располагается рыбный прибор?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Где и как располагают десертный прибор?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В каком порядке раскладывается полный набор приборов?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 сервируется стол для подачи чая? кофе?</a:t>
            </a:r>
          </a:p>
        </p:txBody>
      </p:sp>
      <p:pic>
        <p:nvPicPr>
          <p:cNvPr id="34821" name="Picture 5" descr="63471790_60963549_381959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463" y="4581525"/>
            <a:ext cx="15287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0"/>
                            </p:stCondLst>
                            <p:childTnLst>
                              <p:par>
                                <p:cTn id="3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Ужин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Для ужина желательно включать творожные, крупяные, молочные и овощные блюда.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000066"/>
              </a:solidFill>
            </a:endParaRPr>
          </a:p>
        </p:txBody>
      </p:sp>
      <p:pic>
        <p:nvPicPr>
          <p:cNvPr id="35846" name="Picture 6" descr="второе блюд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48389" b="38977"/>
          <a:stretch>
            <a:fillRect/>
          </a:stretch>
        </p:blipFill>
        <p:spPr>
          <a:xfrm>
            <a:off x="4648200" y="2559050"/>
            <a:ext cx="3740150" cy="2854325"/>
          </a:xfrm>
        </p:spPr>
      </p:pic>
    </p:spTree>
    <p:extLst>
      <p:ext uri="{BB962C8B-B14F-4D97-AF65-F5344CB8AC3E}">
        <p14:creationId xmlns:p14="http://schemas.microsoft.com/office/powerpoint/2010/main" val="39838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2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4652963"/>
            <a:ext cx="7859712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Посуду и приборы подбирают в зависимости от блюд, входящих в меню ужина.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66"/>
                </a:solidFill>
              </a:rPr>
              <a:t>На рисунке показана сервировка стола для ужина, если поданы сырники и чай.</a:t>
            </a:r>
          </a:p>
          <a:p>
            <a:pPr eaLnBrk="1" hangingPunct="1"/>
            <a:endParaRPr lang="ru-RU" sz="2400" smtClean="0">
              <a:solidFill>
                <a:srgbClr val="000066"/>
              </a:solidFill>
            </a:endParaRPr>
          </a:p>
        </p:txBody>
      </p:sp>
      <p:pic>
        <p:nvPicPr>
          <p:cNvPr id="37895" name="Picture 7" descr="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200" r="10339"/>
          <a:stretch>
            <a:fillRect/>
          </a:stretch>
        </p:blipFill>
        <p:spPr>
          <a:xfrm>
            <a:off x="1116013" y="561975"/>
            <a:ext cx="6985000" cy="3681413"/>
          </a:xfrm>
        </p:spPr>
      </p:pic>
    </p:spTree>
    <p:extLst>
      <p:ext uri="{BB962C8B-B14F-4D97-AF65-F5344CB8AC3E}">
        <p14:creationId xmlns:p14="http://schemas.microsoft.com/office/powerpoint/2010/main" val="30944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Ответьте на вопросы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Какие блюда желательно включать в меню ужина?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 меняется сервировка стола в зависимости от меню?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Какие элементы прибора подбирают для сервировки стола, если подаются сырники и чай?</a:t>
            </a:r>
          </a:p>
        </p:txBody>
      </p:sp>
      <p:pic>
        <p:nvPicPr>
          <p:cNvPr id="39944" name="Picture 8" descr="bigblink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941888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0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2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Словарь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66"/>
                </a:solidFill>
              </a:rPr>
              <a:t>Сервировка – подготовка и оформление стола для приема пищи.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66"/>
                </a:solidFill>
              </a:rPr>
              <a:t>Меню – перечень блюд, напитков, входящих в завтрак, обед, ужин.</a:t>
            </a:r>
          </a:p>
        </p:txBody>
      </p:sp>
      <p:pic>
        <p:nvPicPr>
          <p:cNvPr id="3079" name="Picture 7" descr="book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852738"/>
            <a:ext cx="15843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Сервировка ст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21621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24468fa3e35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88913"/>
            <a:ext cx="1838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Сервировка сто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724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5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Сервировка праздничного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стола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424936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8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620713"/>
            <a:ext cx="7561263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/>
              <a:t>        </a:t>
            </a:r>
            <a:r>
              <a:rPr lang="ru-RU" sz="2100" smtClean="0">
                <a:solidFill>
                  <a:srgbClr val="FFCC99"/>
                </a:solidFill>
              </a:rPr>
              <a:t>Роль пищи не ограничивается тем, что она является средством для обеспечения жизненно необходимых потребностей человека. Пища способна давать нам и эстетическое наслаждение своим видом, вкусом, ароматом. Если же наслаждение вызвано еще и одновременным общением с друзьями, близкими и интересными нам людьми, оно становится праздником. Недаром все торжественные случаи в нашей жизни, как правило, отмечаются праздничным столом.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smtClean="0">
                <a:solidFill>
                  <a:srgbClr val="FFCC99"/>
                </a:solidFill>
              </a:rPr>
              <a:t>        Праздничный стол - всегда приятное событие, хотя и хлопотное, и утомительное для тех, кто его готовит. Подготовить праздничный стол далеко не простое дело. Оно требует мастерства, чувства меры, такта, изящества и многого другого, без чего невозможно создать здоровую праздничную обстановку. </a:t>
            </a:r>
          </a:p>
        </p:txBody>
      </p:sp>
      <p:pic>
        <p:nvPicPr>
          <p:cNvPr id="9219" name="Picture 7" descr="9-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1689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4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33375"/>
            <a:ext cx="7927975" cy="56086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   </a:t>
            </a:r>
            <a:r>
              <a:rPr lang="ru-RU" sz="2000" smtClean="0">
                <a:solidFill>
                  <a:srgbClr val="FF9900"/>
                </a:solidFill>
              </a:rPr>
              <a:t>Оформление праздничного стола должно соответствовать событию, которому оно посвящается.</a:t>
            </a:r>
          </a:p>
        </p:txBody>
      </p:sp>
      <p:pic>
        <p:nvPicPr>
          <p:cNvPr id="159748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8563"/>
            <a:ext cx="431958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75138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6" descr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319563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9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8913"/>
            <a:ext cx="8424862" cy="575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</a:t>
            </a:r>
            <a:r>
              <a:rPr lang="ru-RU" smtClean="0">
                <a:solidFill>
                  <a:srgbClr val="FF9900"/>
                </a:solidFill>
              </a:rPr>
              <a:t>Скатерти и салфетки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sz="2000" smtClean="0">
                <a:solidFill>
                  <a:srgbClr val="FFCC99"/>
                </a:solidFill>
              </a:rPr>
              <a:t>Они должны хорошо сочетаться с интерьером зала и сервировкой стола. Современный дизайн позволяет использовать две скатерти. Нижняя является связующим элементом с интерьером зала. Сверху её закрывают белой скатертью (или наоборот).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      Для украшения стола используют салфетки в тон скатерти или сочетающиеся по цвету с основным элементом украшения стола (гирлянды или букетики цветов, свечи и т.д.)</a:t>
            </a:r>
          </a:p>
        </p:txBody>
      </p:sp>
      <p:pic>
        <p:nvPicPr>
          <p:cNvPr id="16486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36950"/>
            <a:ext cx="4103687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9-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89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9-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89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9-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89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9-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89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33375"/>
            <a:ext cx="80645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/>
              <a:t>                              </a:t>
            </a:r>
            <a:r>
              <a:rPr lang="ru-RU" sz="2800" smtClean="0">
                <a:solidFill>
                  <a:srgbClr val="FF9900"/>
                </a:solidFill>
              </a:rPr>
              <a:t>Посуда и приборы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smtClean="0"/>
              <a:t>           </a:t>
            </a:r>
            <a:r>
              <a:rPr lang="ru-RU" sz="2000" smtClean="0">
                <a:solidFill>
                  <a:srgbClr val="FFCC99"/>
                </a:solidFill>
              </a:rPr>
              <a:t>1. На равном расстоянии друг от друга в 2 см  от края стола ставят мелкие большие тарелки (по количеству собравшихся). На мелкую тарелку ставят закусочную, а с левой стороны можно поставить пирожковую.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       2. Справа от мелкой тарелки кладут нож (лезвием к тарелке) и ложку, с левой стороны - вилку (и ложки и вилку - выпуклой стороной вниз).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       3. Закусочные и рыбные приборы добавляют в особо парадных случаях. Закусочную и рыбную вилку кладут рядом со столовой с левой стороны, закусочный и рыбный нож рядом со столовым - справа.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       4. На противоположных сторонах стола размещают хлебницы с    тонкими ломтиками черного и белого хлеба.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       5. Ко всем блюдам с закусками подают общие приборы - лопатки, ложки, щипцы, вилки.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FFCC99"/>
                </a:solidFill>
              </a:rPr>
              <a:t>        6. Графины с напитками ставят в разных местах стола, ближе к центру. Сервировку стола заканчивают расстановкой приборов со специями.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3282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-242888"/>
            <a:ext cx="7280275" cy="1223963"/>
          </a:xfrm>
        </p:spPr>
        <p:txBody>
          <a:bodyPr/>
          <a:lstStyle/>
          <a:p>
            <a:pPr eaLnBrk="1" hangingPunct="1"/>
            <a:r>
              <a:rPr lang="ru-RU" sz="2800" smtClean="0"/>
              <a:t>            </a:t>
            </a:r>
            <a:r>
              <a:rPr lang="ru-RU" sz="2800" smtClean="0">
                <a:solidFill>
                  <a:srgbClr val="FF9900"/>
                </a:solidFill>
              </a:rPr>
              <a:t>Пример сервировки</a:t>
            </a:r>
            <a:r>
              <a:rPr lang="ru-RU" smtClean="0"/>
              <a:t> </a:t>
            </a:r>
          </a:p>
        </p:txBody>
      </p:sp>
      <p:pic>
        <p:nvPicPr>
          <p:cNvPr id="186373" name="Picture 5" descr="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63373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41819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913"/>
            <a:ext cx="7927975" cy="575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900" smtClean="0"/>
              <a:t>          </a:t>
            </a:r>
            <a:r>
              <a:rPr lang="ru-RU" sz="2800" smtClean="0">
                <a:solidFill>
                  <a:srgbClr val="FF9900"/>
                </a:solidFill>
              </a:rPr>
              <a:t>Цветы и фрукты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   </a:t>
            </a:r>
            <a:r>
              <a:rPr lang="ru-RU" sz="2000" smtClean="0">
                <a:solidFill>
                  <a:srgbClr val="FFCC99"/>
                </a:solidFill>
              </a:rPr>
              <a:t>На праздничном столе хорошо выглядят фрукты. Ваза для фруктов может быть дорогой, нарядной. Но такая ваза не должна быть выше уровня цветов.       Цветы и фрукты — общее украшение стола. </a:t>
            </a:r>
          </a:p>
          <a:p>
            <a:pPr eaLnBrk="1" hangingPunct="1"/>
            <a:endParaRPr lang="ru-RU" sz="2000" smtClean="0">
              <a:solidFill>
                <a:srgbClr val="FFCC99"/>
              </a:solidFill>
            </a:endParaRPr>
          </a:p>
        </p:txBody>
      </p:sp>
      <p:pic>
        <p:nvPicPr>
          <p:cNvPr id="185348" name="Picture 4" descr="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5" descr="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3382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6" descr="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549275"/>
            <a:ext cx="7856537" cy="5392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</a:t>
            </a:r>
            <a:r>
              <a:rPr lang="ru-RU" sz="2800" smtClean="0">
                <a:solidFill>
                  <a:srgbClr val="FF9900"/>
                </a:solidFill>
              </a:rPr>
              <a:t>Свечи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sz="2000" smtClean="0">
                <a:solidFill>
                  <a:srgbClr val="FFCC99"/>
                </a:solidFill>
              </a:rPr>
              <a:t>На особые торжества, такие как Рождество, пасха, свадьба, принято украшать стол свечами, которые ставят в металлические или стеклянные подсвечники. Свечи можно включать и в цветочную композицию. Главное, чтобы они сочетались с общей сервировкой стола.</a:t>
            </a:r>
          </a:p>
        </p:txBody>
      </p:sp>
      <p:pic>
        <p:nvPicPr>
          <p:cNvPr id="187396" name="Picture 4" descr="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32861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7" name="Picture 5" descr="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47688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7999412" cy="5392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     </a:t>
            </a:r>
            <a:r>
              <a:rPr lang="ru-RU" sz="2400" smtClean="0">
                <a:solidFill>
                  <a:srgbClr val="FF9900"/>
                </a:solidFill>
              </a:rPr>
              <a:t>Что должно включать в себя праздничное  меню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        </a:t>
            </a:r>
            <a:r>
              <a:rPr lang="ru-RU" sz="1900" smtClean="0">
                <a:solidFill>
                  <a:srgbClr val="FFCC99"/>
                </a:solidFill>
              </a:rPr>
              <a:t>Большое место на праздничном столе отводится разнообразным холодным закускам.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FFCC99"/>
                </a:solidFill>
              </a:rPr>
              <a:t>        Очень небольшие порции супа или бульона с пирожком уместны в меню праздничных обедов.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FFCC99"/>
                </a:solidFill>
              </a:rPr>
              <a:t>        Главным как для обеда, так и для ужина следует считать жареное или тушеное блюдо из мяса или птицы.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FFCC99"/>
                </a:solidFill>
              </a:rPr>
              <a:t>        Завершают стол десертные блюда. Приятным добавлением к еде после некоторого перерыва послужит чашка кофе или чая.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FFCC99"/>
                </a:solidFill>
              </a:rPr>
              <a:t>        Особое место в меню праздничного стола принадлежит напиткам.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FFCC99"/>
                </a:solidFill>
              </a:rPr>
              <a:t>        Меню праздничного ужина отличается от обеденного не только тем, что в него не входят супы. В особо парадных случаях на ужин подают два вторых горячих блюда! Набор закусок к праздничному ужину, как правило, разнообразнее.  </a:t>
            </a:r>
          </a:p>
        </p:txBody>
      </p:sp>
    </p:spTree>
    <p:extLst>
      <p:ext uri="{BB962C8B-B14F-4D97-AF65-F5344CB8AC3E}">
        <p14:creationId xmlns:p14="http://schemas.microsoft.com/office/powerpoint/2010/main" val="24244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ru-RU" sz="2800" smtClean="0">
                <a:solidFill>
                  <a:srgbClr val="FF9900"/>
                </a:solidFill>
              </a:rPr>
              <a:t>Положение приборов – еда прервана</a:t>
            </a:r>
          </a:p>
        </p:txBody>
      </p:sp>
      <p:pic>
        <p:nvPicPr>
          <p:cNvPr id="14340" name="Picture 4" descr="File0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93908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9-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68863"/>
            <a:ext cx="14176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88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Предметы сервировки стола.</a:t>
            </a:r>
            <a:br>
              <a:rPr lang="ru-RU" sz="3600" smtClean="0">
                <a:solidFill>
                  <a:srgbClr val="000066"/>
                </a:solidFill>
              </a:rPr>
            </a:br>
            <a:r>
              <a:rPr lang="ru-RU" sz="2800" smtClean="0">
                <a:solidFill>
                  <a:srgbClr val="000066"/>
                </a:solidFill>
              </a:rPr>
              <a:t>Приборы.</a:t>
            </a:r>
            <a:br>
              <a:rPr lang="ru-RU" sz="2800" smtClean="0">
                <a:solidFill>
                  <a:srgbClr val="000066"/>
                </a:solidFill>
              </a:rPr>
            </a:br>
            <a:endParaRPr lang="ru-RU" sz="2800" smtClean="0">
              <a:solidFill>
                <a:srgbClr val="000066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 </a:t>
            </a:r>
            <a:r>
              <a:rPr lang="ru-RU" sz="2800" smtClean="0">
                <a:solidFill>
                  <a:srgbClr val="000066"/>
                </a:solidFill>
              </a:rPr>
              <a:t>ложки                                    ножи, вилки</a:t>
            </a:r>
          </a:p>
        </p:txBody>
      </p:sp>
      <p:pic>
        <p:nvPicPr>
          <p:cNvPr id="4109" name="Picture 13" descr="Лож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2960688"/>
            <a:ext cx="3744913" cy="3087687"/>
          </a:xfrm>
        </p:spPr>
      </p:pic>
      <p:pic>
        <p:nvPicPr>
          <p:cNvPr id="4110" name="Picture 14" descr="Ножи и вилк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6825" y="2708275"/>
            <a:ext cx="3887788" cy="3457575"/>
          </a:xfrm>
        </p:spPr>
      </p:pic>
    </p:spTree>
    <p:extLst>
      <p:ext uri="{BB962C8B-B14F-4D97-AF65-F5344CB8AC3E}">
        <p14:creationId xmlns:p14="http://schemas.microsoft.com/office/powerpoint/2010/main" val="19418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     Положение приборов – еда окончена</a:t>
            </a:r>
          </a:p>
        </p:txBody>
      </p:sp>
      <p:pic>
        <p:nvPicPr>
          <p:cNvPr id="15364" name="Picture 4" descr="File0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799387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9-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68863"/>
            <a:ext cx="14176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0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002587" cy="5434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        Правила поведения за столом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</a:t>
            </a:r>
            <a:r>
              <a:rPr lang="ru-RU" sz="2400" smtClean="0">
                <a:solidFill>
                  <a:srgbClr val="FFCC99"/>
                </a:solidFill>
              </a:rPr>
              <a:t>1. Не опаздывай, будучи приглашённым на обед, завтрак, ужин, чай.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 2. Не садись за стол, пока не сядут дамы или пока хозяин или хозяйка не пригласят занять место.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 3. Не сиди слишком близко к столу или слишком далеко от него.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 4. Салфетку следует класть на колени.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 5. Не ешь суп с конца ложки.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 6. Не сгибайся над тарелкой. Держись по возможности прямо.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 7. Если хочешь достать что-либо, не тянись через тарелку другого. Не бери хлеб вилкой, бери рукой.</a:t>
            </a:r>
          </a:p>
        </p:txBody>
      </p:sp>
    </p:spTree>
    <p:extLst>
      <p:ext uri="{BB962C8B-B14F-4D97-AF65-F5344CB8AC3E}">
        <p14:creationId xmlns:p14="http://schemas.microsoft.com/office/powerpoint/2010/main" val="1053773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4813"/>
            <a:ext cx="8002587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/>
              <a:t>        </a:t>
            </a:r>
            <a:r>
              <a:rPr lang="ru-RU" sz="2500" smtClean="0">
                <a:solidFill>
                  <a:srgbClr val="FFCC99"/>
                </a:solidFill>
              </a:rPr>
              <a:t>8. Не ешь слишком быстро.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solidFill>
                  <a:srgbClr val="FFCC99"/>
                </a:solidFill>
              </a:rPr>
              <a:t>        9. Не наполняй рот большим количеством пищи.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solidFill>
                  <a:srgbClr val="FFCC99"/>
                </a:solidFill>
              </a:rPr>
              <a:t>        10. Не расставляй локти. Локти должны быть прижаты к бокам.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solidFill>
                  <a:srgbClr val="FFCC99"/>
                </a:solidFill>
              </a:rPr>
              <a:t>        11. Не ставь локти на стол.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solidFill>
                  <a:srgbClr val="FFCC99"/>
                </a:solidFill>
              </a:rPr>
              <a:t>        12. Не поднимай стакан или бокал слишком высоко.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solidFill>
                  <a:srgbClr val="FFCC99"/>
                </a:solidFill>
              </a:rPr>
              <a:t>        13. Не ешь ложкой то, что можно есть вилкой.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solidFill>
                  <a:srgbClr val="FFCC99"/>
                </a:solidFill>
              </a:rPr>
              <a:t>        14. Не старайся зачерпнуть последнюю ложку супа, съесть последний кусочек мяса и т. 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500" smtClean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8002587" cy="550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  </a:t>
            </a:r>
            <a:r>
              <a:rPr lang="ru-RU" sz="2400" smtClean="0">
                <a:solidFill>
                  <a:srgbClr val="FFCC99"/>
                </a:solidFill>
              </a:rPr>
              <a:t>15. Не играй салфеткой, вилкой и другими столовыми принадлежностями.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16. Не поворачивайся спиной к другому, если намерен поговорить с соседом. Не разговаривай с другим через соседа. Не разговаривай с полным ртом.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17. Не откидывайся и не разваливайся на стуле.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FFCC99"/>
                </a:solidFill>
              </a:rPr>
              <a:t>      18. Старайся всегда быть спокойным.</a:t>
            </a:r>
          </a:p>
        </p:txBody>
      </p:sp>
    </p:spTree>
    <p:extLst>
      <p:ext uri="{BB962C8B-B14F-4D97-AF65-F5344CB8AC3E}">
        <p14:creationId xmlns:p14="http://schemas.microsoft.com/office/powerpoint/2010/main" val="42739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праздничных столов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79208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рождения»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konkurson.ru/wp-content/uploads/2015/04/happy-birthda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1" y="1556792"/>
            <a:ext cx="3707621" cy="246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www.amacdougall.com.au/core/media/media.nl?id=8147&amp;c=666761&amp;h=978a895b617e456e44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4005064"/>
            <a:ext cx="6120680" cy="261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fb.ru/misc/i/gallery/7454/2898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2901" y="1556792"/>
            <a:ext cx="3897531" cy="249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www.playcast.ru/uploads/2014/06/29/908375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 flipV="1">
            <a:off x="8055510" y="188638"/>
            <a:ext cx="908978" cy="720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30422"/>
      </p:ext>
    </p:extLst>
  </p:cSld>
  <p:clrMapOvr>
    <a:masterClrMapping/>
  </p:clrMapOvr>
  <p:transition>
    <p:wheel spokes="3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праздничных столов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«Новогодний»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danaja.ru/plugins/p17_image_gallery/images/1/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0808"/>
            <a:ext cx="367164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budz.com.ua/wp-content/uploads/2015/01/1898e5e48e824a53a43018400210616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700808"/>
            <a:ext cx="3312368" cy="260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www.vermaisdesign.com.br/wp-content/uploads/2013/12/Captura-de-Tela-2013-12-02-%C3%A0s-09.10.05-790x53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221088"/>
            <a:ext cx="3619752" cy="246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look.tm/statics/crop/web/blogs/content/8657TIZER_IMG_1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29309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www.playcast.ru/uploads/2014/06/29/908375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 flipV="1">
            <a:off x="8237304" y="188638"/>
            <a:ext cx="727183" cy="576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938175"/>
      </p:ext>
    </p:extLst>
  </p:cSld>
  <p:clrMapOvr>
    <a:masterClrMapping/>
  </p:clrMapOvr>
  <p:transition>
    <p:wheel spokes="3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913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праздничных столов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760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«8 марта»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m2-tub-ru.yandex.net/i?id=b733d1840b80df4650f89272d2b255e4&amp;n=33&amp;h=215&amp;w=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81307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4kulinar.com/wp-content/uploads/vazhnaja_meloch_salfetka_na_sto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556792"/>
            <a:ext cx="3770784" cy="251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ofdesign.net/wp-content/uploads/files/4/5/9/table-decorations-easter-is-the-happiest-and-most-beautiful-celebration-16-4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209" y="1628800"/>
            <a:ext cx="401253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www.playcast.ru/uploads/2014/06/29/908375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 flipV="1">
            <a:off x="8146408" y="188638"/>
            <a:ext cx="818080" cy="64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506724"/>
      </p:ext>
    </p:extLst>
  </p:cSld>
  <p:clrMapOvr>
    <a:masterClrMapping/>
  </p:clrMapOvr>
  <p:transition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праздничных столов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«Пасха»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farforushka.ru/wp-content/uploads/2010/03/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07198"/>
            <a:ext cx="288032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akosiuvaritzdravie.sk/wp-content/uploads/2014/04/velka_noc_dekorac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149080"/>
            <a:ext cx="3600400" cy="260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img0.liveinternet.ru/images/attach/c/10/111/461/111461740_large_9f99793a378b435a6b9a81eb436005c3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221088"/>
            <a:ext cx="36724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colocandoamesacomcharme.com.br/wp-content/uploads/2013/03/CAMCC-roxo-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1484784"/>
            <a:ext cx="2273110" cy="26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http://img-fotki.yandex.ru/get/6005/pao58.58/0_78b78_c40d4140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1844824"/>
            <a:ext cx="2773970" cy="202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www.playcast.ru/uploads/2014/06/29/908375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 flipV="1">
            <a:off x="7964612" y="188638"/>
            <a:ext cx="999876" cy="79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179760"/>
      </p:ext>
    </p:extLst>
  </p:cSld>
  <p:clrMapOvr>
    <a:masterClrMapping/>
  </p:clrMapOvr>
  <p:transition>
    <p:wheel spokes="3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img-fotki.yandex.ru/get/9106/47407354.c49/0_128dfa_830625f6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6149399" y="1275539"/>
            <a:ext cx="3253918" cy="1944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728492"/>
      </p:ext>
    </p:extLst>
  </p:cSld>
  <p:clrMapOvr>
    <a:masterClrMapping/>
  </p:clrMapOvr>
  <p:transition>
    <p:wheel spokes="3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D5FD"/>
            </a:gs>
            <a:gs pos="100000">
              <a:srgbClr val="77AA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Завтрак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Завтрак должен состоять из горячего блюда (каши, омлета, яичницы), горячего напитка (чая, кофе, какао, молока), бутербродов.</a:t>
            </a:r>
          </a:p>
        </p:txBody>
      </p:sp>
      <p:graphicFrame>
        <p:nvGraphicFramePr>
          <p:cNvPr id="8200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47813" y="4292600"/>
          <a:ext cx="1611312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3" imgW="4029137" imgH="4543522" progId="MSGraph.Chart.8">
                  <p:embed followColorScheme="full"/>
                </p:oleObj>
              </mc:Choice>
              <mc:Fallback>
                <p:oleObj name="Диаграмма" r:id="rId3" imgW="4029137" imgH="45435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292600"/>
                        <a:ext cx="1611312" cy="181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3" name="Picture 11" descr="8017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924175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8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95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43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59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84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84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6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0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3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0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Сервировка стола к завтраку</a:t>
            </a:r>
          </a:p>
        </p:txBody>
      </p:sp>
      <p:pic>
        <p:nvPicPr>
          <p:cNvPr id="11273" name="Picture 9" descr="Копия Сервировка стола к завтрак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669" t="29103" r="9221" b="30193"/>
          <a:stretch>
            <a:fillRect/>
          </a:stretch>
        </p:blipFill>
        <p:spPr>
          <a:xfrm>
            <a:off x="2555875" y="1052513"/>
            <a:ext cx="1871663" cy="1271587"/>
          </a:xfrm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Стол застелить цветной скатертью, положить льняные или бумажные салфетки.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Поставить на стол предметы общего пользования: хлебницу, маслёнку, солонку, сахарницу.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Для каждого человека поставить закусочную тарелку.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Наискосок справа – чайную чашку с блюдцем, чайную ложку кладут на блюдце.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Вилка слева от тарелки зубцами вверх. Нож и ложка справа от тарелки.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Слева наискосок – тарелка для выпечки, хлеба, масла с отдельным ножом. </a:t>
            </a:r>
          </a:p>
        </p:txBody>
      </p:sp>
      <p:pic>
        <p:nvPicPr>
          <p:cNvPr id="11280" name="Picture 16" descr="Копия Копия Сервировка стола к завтраку"/>
          <p:cNvPicPr>
            <a:picLocks noChangeAspect="1" noChangeArrowheads="1"/>
          </p:cNvPicPr>
          <p:nvPr/>
        </p:nvPicPr>
        <p:blipFill>
          <a:blip r:embed="rId3"/>
          <a:srcRect l="8067" t="29355" r="8067" b="29355"/>
          <a:stretch>
            <a:fillRect/>
          </a:stretch>
        </p:blipFill>
        <p:spPr bwMode="auto">
          <a:xfrm>
            <a:off x="250825" y="2349500"/>
            <a:ext cx="1944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Копия Копия Копия Сервировка стола к завтраку"/>
          <p:cNvPicPr>
            <a:picLocks noChangeAspect="1" noChangeArrowheads="1"/>
          </p:cNvPicPr>
          <p:nvPr/>
        </p:nvPicPr>
        <p:blipFill>
          <a:blip r:embed="rId4"/>
          <a:srcRect l="8067" t="29355" r="9328" b="29355"/>
          <a:stretch>
            <a:fillRect/>
          </a:stretch>
        </p:blipFill>
        <p:spPr bwMode="auto">
          <a:xfrm>
            <a:off x="2484438" y="3284538"/>
            <a:ext cx="2017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Копия Копия Копия Копия Сервировка стола к завтраку"/>
          <p:cNvPicPr>
            <a:picLocks noChangeAspect="1" noChangeArrowheads="1"/>
          </p:cNvPicPr>
          <p:nvPr/>
        </p:nvPicPr>
        <p:blipFill>
          <a:blip r:embed="rId5"/>
          <a:srcRect l="9355" t="29355" r="9328" b="29355"/>
          <a:stretch>
            <a:fillRect/>
          </a:stretch>
        </p:blipFill>
        <p:spPr bwMode="auto">
          <a:xfrm>
            <a:off x="1187450" y="5013325"/>
            <a:ext cx="20875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6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12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12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44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44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88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Ответьте на вопросы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Какие блюда должны быть включены в завтрак? 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Какая посуда используется при сервировке стола к завтраку?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Какие столовые приборы должны присутствовать при сервировке стола к завтраку?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40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Как раскладываются предметы прибора?</a:t>
            </a:r>
          </a:p>
        </p:txBody>
      </p:sp>
      <p:pic>
        <p:nvPicPr>
          <p:cNvPr id="17412" name="Picture 4" descr="vinni_puh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31286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1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CC66"/>
                </a:solidFill>
              </a:rPr>
              <a:t>Обед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8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CC66"/>
                </a:solidFill>
              </a:rPr>
              <a:t>Наиболее полноценным и разнообразным является обед, состоящий из четырех блюд: закусок, первого и второго блюда, десерта.</a:t>
            </a:r>
          </a:p>
        </p:txBody>
      </p:sp>
      <p:pic>
        <p:nvPicPr>
          <p:cNvPr id="18440" name="Picture 8" descr="97 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49" t="5614" r="4671" b="5858"/>
          <a:stretch>
            <a:fillRect/>
          </a:stretch>
        </p:blipFill>
        <p:spPr>
          <a:xfrm>
            <a:off x="468313" y="2997200"/>
            <a:ext cx="4103687" cy="3516313"/>
          </a:xfrm>
        </p:spPr>
      </p:pic>
    </p:spTree>
    <p:extLst>
      <p:ext uri="{BB962C8B-B14F-4D97-AF65-F5344CB8AC3E}">
        <p14:creationId xmlns:p14="http://schemas.microsoft.com/office/powerpoint/2010/main" val="12611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Сервировка стола к обеду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00"/>
            <a:ext cx="43211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Для каждого обедающего ставят большую мелкую тарелку, на неё закусочную.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Столовые приборы в такой последовательности: справа от тарелки столовый нож, затем столовую ложку, за ней закусочный нож; слева от тарелки – столовую вилку, слева от неё – закусочную вилку.</a:t>
            </a:r>
          </a:p>
        </p:txBody>
      </p:sp>
      <p:pic>
        <p:nvPicPr>
          <p:cNvPr id="20492" name="Picture 12" descr="97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553" t="11128" r="5553" b="12456"/>
          <a:stretch>
            <a:fillRect/>
          </a:stretch>
        </p:blipFill>
        <p:spPr>
          <a:xfrm>
            <a:off x="539750" y="3578225"/>
            <a:ext cx="3960813" cy="2722563"/>
          </a:xfrm>
        </p:spPr>
      </p:pic>
      <p:pic>
        <p:nvPicPr>
          <p:cNvPr id="20493" name="Picture 13" descr="ram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608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0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Если в меню обеда включена рыба, то добавляется рыбный прибор: справа от тарелки между столовым ножом и столовой ложкой кладут рыбный нож; слева от тарелки между столовой и закусочной вилкой кладут рыбную вилку.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66"/>
                </a:solidFill>
              </a:rPr>
              <a:t>Приборы для десерта кладут за столовой тарелкой.</a:t>
            </a:r>
          </a:p>
        </p:txBody>
      </p:sp>
      <p:pic>
        <p:nvPicPr>
          <p:cNvPr id="22535" name="Picture 7" descr="97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644" t="3764" r="7254" b="18787"/>
          <a:stretch>
            <a:fillRect/>
          </a:stretch>
        </p:blipFill>
        <p:spPr>
          <a:xfrm>
            <a:off x="4787900" y="3141663"/>
            <a:ext cx="3887788" cy="2330450"/>
          </a:xfrm>
        </p:spPr>
      </p:pic>
      <p:pic>
        <p:nvPicPr>
          <p:cNvPr id="22536" name="Picture 8" descr="ram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24175"/>
            <a:ext cx="45370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9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6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7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9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0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1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2_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1543</Words>
  <Application>Microsoft Office PowerPoint</Application>
  <PresentationFormat>Экран (4:3)</PresentationFormat>
  <Paragraphs>136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89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Затмение</vt:lpstr>
      <vt:lpstr>1_Затмение</vt:lpstr>
      <vt:lpstr>2_Затмение</vt:lpstr>
      <vt:lpstr>3_Затмение</vt:lpstr>
      <vt:lpstr>4_Затмение</vt:lpstr>
      <vt:lpstr>5_Затмение</vt:lpstr>
      <vt:lpstr>6_Затмение</vt:lpstr>
      <vt:lpstr>7_Затмение</vt:lpstr>
      <vt:lpstr>8_Затмение</vt:lpstr>
      <vt:lpstr>9_Затмение</vt:lpstr>
      <vt:lpstr>10_Затмение</vt:lpstr>
      <vt:lpstr>11_Затмение</vt:lpstr>
      <vt:lpstr>12_Затмение</vt:lpstr>
      <vt:lpstr>1_Тема Office</vt:lpstr>
      <vt:lpstr>2_Тема Office</vt:lpstr>
      <vt:lpstr>3_Тема Office</vt:lpstr>
      <vt:lpstr>4_Тема Office</vt:lpstr>
      <vt:lpstr>5_Тема Office</vt:lpstr>
      <vt:lpstr>Диаграмма</vt:lpstr>
      <vt:lpstr>Сервировка стола</vt:lpstr>
      <vt:lpstr>Словарь</vt:lpstr>
      <vt:lpstr>Предметы сервировки стола. Приборы. </vt:lpstr>
      <vt:lpstr>Завтрак</vt:lpstr>
      <vt:lpstr>Сервировка стола к завтраку</vt:lpstr>
      <vt:lpstr>Ответьте на вопросы</vt:lpstr>
      <vt:lpstr>Обед</vt:lpstr>
      <vt:lpstr>Сервировка стола к обеду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Десерт</vt:lpstr>
      <vt:lpstr>Сервировка стола при подаче чая, кофе</vt:lpstr>
      <vt:lpstr>Ответьте на вопросы</vt:lpstr>
      <vt:lpstr>Ужин</vt:lpstr>
      <vt:lpstr>Презентация PowerPoint</vt:lpstr>
      <vt:lpstr>Ответьте на вопросы</vt:lpstr>
      <vt:lpstr>Сервировка праздничного стола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Пример сервировки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праздничных столов</vt:lpstr>
      <vt:lpstr>Виды праздничных столов</vt:lpstr>
      <vt:lpstr>Виды праздничных столов</vt:lpstr>
      <vt:lpstr>Виды праздничных столов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стола</dc:title>
  <dc:creator>Пользователь</dc:creator>
  <cp:lastModifiedBy>Пользователь</cp:lastModifiedBy>
  <cp:revision>6</cp:revision>
  <dcterms:created xsi:type="dcterms:W3CDTF">2002-01-18T10:02:04Z</dcterms:created>
  <dcterms:modified xsi:type="dcterms:W3CDTF">2002-01-18T10:37:57Z</dcterms:modified>
</cp:coreProperties>
</file>